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20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7.xml" ContentType="application/vnd.openxmlformats-officedocument.presentationml.tags+xml"/>
  <Override PartName="/ppt/tags/tag21.xml" ContentType="application/vnd.openxmlformats-officedocument.presentationml.tags+xml"/>
  <Override PartName="/ppt/tags/tag8.xml" ContentType="application/vnd.openxmlformats-officedocument.presentationml.tags+xml"/>
  <Override PartName="/ppt/tags/tag17.xml" ContentType="application/vnd.openxmlformats-officedocument.presentationml.tags+xml"/>
  <Override PartName="/ppt/tags/tag22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3.xml" ContentType="application/vnd.openxmlformats-officedocument.presentationml.tags+xml"/>
  <Override PartName="/ppt/tags/tag11.xml" ContentType="application/vnd.openxmlformats-officedocument.presentationml.tags+xml"/>
  <Override PartName="/ppt/tags/tag24.xml" ContentType="application/vnd.openxmlformats-officedocument.presentationml.tags+xml"/>
  <Override PartName="/ppt/tags/tag18.xml" ContentType="application/vnd.openxmlformats-officedocument.presentationml.tags+xml"/>
  <Override PartName="/ppt/tags/tag12.xml" ContentType="application/vnd.openxmlformats-officedocument.presentationml.tags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ppt/tags/tag2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50" r:id="rId1"/>
  </p:sldMasterIdLst>
  <p:notesMasterIdLst>
    <p:notesMasterId r:id="rId20"/>
  </p:notesMasterIdLst>
  <p:handoutMasterIdLst>
    <p:handoutMasterId r:id="rId21"/>
  </p:handoutMasterIdLst>
  <p:sldIdLst>
    <p:sldId id="540" r:id="rId2"/>
    <p:sldId id="538" r:id="rId3"/>
    <p:sldId id="588" r:id="rId4"/>
    <p:sldId id="596" r:id="rId5"/>
    <p:sldId id="576" r:id="rId6"/>
    <p:sldId id="597" r:id="rId7"/>
    <p:sldId id="598" r:id="rId8"/>
    <p:sldId id="599" r:id="rId9"/>
    <p:sldId id="601" r:id="rId10"/>
    <p:sldId id="604" r:id="rId11"/>
    <p:sldId id="603" r:id="rId12"/>
    <p:sldId id="572" r:id="rId13"/>
    <p:sldId id="593" r:id="rId14"/>
    <p:sldId id="590" r:id="rId15"/>
    <p:sldId id="594" r:id="rId16"/>
    <p:sldId id="607" r:id="rId17"/>
    <p:sldId id="608" r:id="rId18"/>
    <p:sldId id="610" r:id="rId19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50">
          <p15:clr>
            <a:srgbClr val="A4A3A4"/>
          </p15:clr>
        </p15:guide>
        <p15:guide id="2" pos="2257">
          <p15:clr>
            <a:srgbClr val="A4A3A4"/>
          </p15:clr>
        </p15:guide>
        <p15:guide id="3" pos="4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hling, Rocky (TSI)" initials="WR(" lastIdx="2" clrIdx="0">
    <p:extLst>
      <p:ext uri="{19B8F6BF-5375-455C-9EA6-DF929625EA0E}">
        <p15:presenceInfo xmlns:p15="http://schemas.microsoft.com/office/powerpoint/2012/main" userId="S::rocky.wehling@ad.dot.gov::a7bf16d6-e7ff-443f-966e-3862664caa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060"/>
    <a:srgbClr val="000000"/>
    <a:srgbClr val="00516F"/>
    <a:srgbClr val="C1E0FF"/>
    <a:srgbClr val="0056AC"/>
    <a:srgbClr val="B5ECF9"/>
    <a:srgbClr val="0071E2"/>
    <a:srgbClr val="E0F3F4"/>
    <a:srgbClr val="8BC5FF"/>
    <a:srgbClr val="5D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33" autoAdjust="0"/>
    <p:restoredTop sz="95933" autoAdjust="0"/>
  </p:normalViewPr>
  <p:slideViewPr>
    <p:cSldViewPr snapToGrid="0">
      <p:cViewPr varScale="1">
        <p:scale>
          <a:sx n="78" d="100"/>
          <a:sy n="78" d="100"/>
        </p:scale>
        <p:origin x="1248" y="67"/>
      </p:cViewPr>
      <p:guideLst>
        <p:guide orient="horz" pos="3950"/>
        <p:guide pos="2257"/>
        <p:guide pos="4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804" y="13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algn="r"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algn="r"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BC982F-AA4E-4E17-9BE3-FCD2E928B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900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5013" y="471488"/>
            <a:ext cx="3305175" cy="247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0144" y="3116455"/>
            <a:ext cx="6534912" cy="604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55648" y="9160489"/>
            <a:ext cx="3803904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defTabSz="966432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Drug Recognition Expert 7-Day School</a:t>
            </a:r>
          </a:p>
          <a:p>
            <a:pPr algn="ctr">
              <a:defRPr/>
            </a:pPr>
            <a:r>
              <a:rPr lang="en-US" dirty="0"/>
              <a:t>Introduction and Overview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59552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algn="r" defTabSz="966432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Session 1</a:t>
            </a:r>
          </a:p>
          <a:p>
            <a:pPr>
              <a:defRPr/>
            </a:pPr>
            <a:r>
              <a:rPr lang="en-US" dirty="0"/>
              <a:t>Page </a:t>
            </a:r>
            <a:fld id="{5A44A6A0-AF83-4D8A-9E0F-871DE4311F47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40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0" y="9160489"/>
            <a:ext cx="1755648" cy="377752"/>
          </a:xfrm>
          <a:prstGeom prst="rect">
            <a:avLst/>
          </a:prstGeom>
        </p:spPr>
        <p:txBody>
          <a:bodyPr vert="horz" lIns="95747" tIns="47873" rIns="95747" bIns="47873" rtlCol="0" anchor="t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/>
              <a:t>Revised:</a:t>
            </a:r>
          </a:p>
          <a:p>
            <a:pPr algn="l"/>
            <a:r>
              <a:rPr lang="en-US" dirty="0"/>
              <a:t>02/2018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87680" y="3022017"/>
            <a:ext cx="63398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6116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700089" y="4560890"/>
            <a:ext cx="6186487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/>
          </a:p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Drug Recognition Expert 7-Day School</a:t>
            </a:r>
          </a:p>
          <a:p>
            <a:pPr algn="ctr">
              <a:defRPr/>
            </a:pPr>
            <a:r>
              <a:rPr lang="en-US"/>
              <a:t>Examination of Vital Signs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F4191041-E4A1-4BEB-9532-26377DCFCB4E}" type="slidenum">
              <a:rPr lang="en-US" smtClean="0"/>
              <a:pPr>
                <a:defRPr/>
              </a:pPr>
              <a:t>1</a:t>
            </a:fld>
            <a:r>
              <a:rPr lang="en-US"/>
              <a:t> of 26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0376" y="3116454"/>
            <a:ext cx="647468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Drug Recognition Expert 7-Day School</a:t>
            </a:r>
          </a:p>
          <a:p>
            <a:pPr algn="ctr">
              <a:defRPr/>
            </a:pPr>
            <a:r>
              <a:rPr lang="en-US"/>
              <a:t>Examination of Vital Signs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F4191041-E4A1-4BEB-9532-26377DCFCB4E}" type="slidenum">
              <a:rPr lang="en-US" smtClean="0"/>
              <a:pPr>
                <a:defRPr/>
              </a:pPr>
              <a:t>10</a:t>
            </a:fld>
            <a:r>
              <a:rPr lang="en-US"/>
              <a:t> of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56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3080" y="3116454"/>
            <a:ext cx="650197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Drug Recognition Expert 7-Day School</a:t>
            </a:r>
          </a:p>
          <a:p>
            <a:pPr algn="ctr">
              <a:defRPr/>
            </a:pPr>
            <a:r>
              <a:rPr lang="en-US"/>
              <a:t>Examination of Vital Signs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F4191041-E4A1-4BEB-9532-26377DCFCB4E}" type="slidenum">
              <a:rPr lang="en-US" smtClean="0"/>
              <a:pPr>
                <a:defRPr/>
              </a:pPr>
              <a:t>11</a:t>
            </a:fld>
            <a:r>
              <a:rPr lang="en-US"/>
              <a:t> of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10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6728" y="3116454"/>
            <a:ext cx="6488328" cy="60440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Drug Recognition Expert 7-Day School</a:t>
            </a:r>
          </a:p>
          <a:p>
            <a:pPr algn="ctr">
              <a:defRPr/>
            </a:pPr>
            <a:r>
              <a:rPr lang="en-US"/>
              <a:t>Examination of Vital Signs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F4191041-E4A1-4BEB-9532-26377DCFCB4E}" type="slidenum">
              <a:rPr lang="en-US" smtClean="0"/>
              <a:pPr>
                <a:defRPr/>
              </a:pPr>
              <a:t>12</a:t>
            </a:fld>
            <a:r>
              <a:rPr lang="en-US"/>
              <a:t> of 26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4024" y="3116454"/>
            <a:ext cx="6461032" cy="60440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Drug Recognition Expert 7-Day School</a:t>
            </a:r>
          </a:p>
          <a:p>
            <a:pPr algn="ctr">
              <a:defRPr/>
            </a:pPr>
            <a:r>
              <a:rPr lang="en-US"/>
              <a:t>Examination of Vital Signs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F4191041-E4A1-4BEB-9532-26377DCFCB4E}" type="slidenum">
              <a:rPr lang="en-US" smtClean="0"/>
              <a:pPr>
                <a:defRPr/>
              </a:pPr>
              <a:t>13</a:t>
            </a:fld>
            <a:r>
              <a:rPr lang="en-US"/>
              <a:t> of 26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xfrm>
            <a:off x="450376" y="3116454"/>
            <a:ext cx="6474680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Drug Recognition Expert 7-Day School</a:t>
            </a:r>
          </a:p>
          <a:p>
            <a:pPr algn="ctr">
              <a:defRPr/>
            </a:pPr>
            <a:r>
              <a:rPr lang="en-US"/>
              <a:t>Examination of Vital Signs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F4191041-E4A1-4BEB-9532-26377DCFCB4E}" type="slidenum">
              <a:rPr lang="en-US" smtClean="0"/>
              <a:pPr>
                <a:defRPr/>
              </a:pPr>
              <a:t>14</a:t>
            </a:fld>
            <a:r>
              <a:rPr lang="en-US"/>
              <a:t> of 26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3080" y="3116454"/>
            <a:ext cx="650197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Drug Recognition Expert 7-Day School</a:t>
            </a:r>
          </a:p>
          <a:p>
            <a:pPr algn="ctr">
              <a:defRPr/>
            </a:pPr>
            <a:r>
              <a:rPr lang="en-US"/>
              <a:t>Examination of Vital Signs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F4191041-E4A1-4BEB-9532-26377DCFCB4E}" type="slidenum">
              <a:rPr lang="en-US" smtClean="0"/>
              <a:pPr>
                <a:defRPr/>
              </a:pPr>
              <a:t>15</a:t>
            </a:fld>
            <a:r>
              <a:rPr lang="en-US"/>
              <a:t> of 26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3080" y="3116454"/>
            <a:ext cx="650197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Drug Recognition Expert 7-Day School</a:t>
            </a:r>
          </a:p>
          <a:p>
            <a:pPr algn="ctr">
              <a:defRPr/>
            </a:pPr>
            <a:r>
              <a:rPr lang="en-US"/>
              <a:t>Examination of Vital Signs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F4191041-E4A1-4BEB-9532-26377DCFCB4E}" type="slidenum">
              <a:rPr lang="en-US" smtClean="0"/>
              <a:pPr>
                <a:defRPr/>
              </a:pPr>
              <a:t>16</a:t>
            </a:fld>
            <a:r>
              <a:rPr lang="en-US"/>
              <a:t> of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90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0376" y="3116454"/>
            <a:ext cx="647468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Drug Recognition Expert 7-Day School</a:t>
            </a:r>
          </a:p>
          <a:p>
            <a:pPr algn="ctr">
              <a:defRPr/>
            </a:pPr>
            <a:r>
              <a:rPr lang="en-US"/>
              <a:t>Examination of Vital Signs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F4191041-E4A1-4BEB-9532-26377DCFCB4E}" type="slidenum">
              <a:rPr lang="en-US" smtClean="0"/>
              <a:pPr>
                <a:defRPr/>
              </a:pPr>
              <a:t>17</a:t>
            </a:fld>
            <a:r>
              <a:rPr lang="en-US"/>
              <a:t> of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8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0376" y="3116454"/>
            <a:ext cx="647468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Drug Recognition Expert 7-Day School</a:t>
            </a:r>
          </a:p>
          <a:p>
            <a:pPr algn="ctr">
              <a:defRPr/>
            </a:pPr>
            <a:r>
              <a:rPr lang="en-US"/>
              <a:t>Examination of Vital Signs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F4191041-E4A1-4BEB-9532-26377DCFCB4E}" type="slidenum">
              <a:rPr lang="en-US" smtClean="0"/>
              <a:pPr>
                <a:defRPr/>
              </a:pPr>
              <a:t>18</a:t>
            </a:fld>
            <a:r>
              <a:rPr lang="en-US"/>
              <a:t> of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8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3080" y="3116454"/>
            <a:ext cx="6509983" cy="60440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Drug Recognition Expert 7-Day School</a:t>
            </a:r>
          </a:p>
          <a:p>
            <a:pPr algn="ctr">
              <a:defRPr/>
            </a:pPr>
            <a:r>
              <a:rPr lang="en-US"/>
              <a:t>Examination of Vital Signs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F4191041-E4A1-4BEB-9532-26377DCFCB4E}" type="slidenum">
              <a:rPr lang="en-US" smtClean="0"/>
              <a:pPr>
                <a:defRPr/>
              </a:pPr>
              <a:t>2</a:t>
            </a:fld>
            <a:r>
              <a:rPr lang="en-US"/>
              <a:t> of 26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6728" y="3116454"/>
            <a:ext cx="6488328" cy="60440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Drug Recognition Expert 7-Day School</a:t>
            </a:r>
          </a:p>
          <a:p>
            <a:pPr algn="ctr">
              <a:defRPr/>
            </a:pPr>
            <a:r>
              <a:rPr lang="en-US"/>
              <a:t>Examination of Vital Signs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F4191041-E4A1-4BEB-9532-26377DCFCB4E}" type="slidenum">
              <a:rPr lang="en-US" smtClean="0"/>
              <a:pPr>
                <a:defRPr/>
              </a:pPr>
              <a:t>3</a:t>
            </a:fld>
            <a:r>
              <a:rPr lang="en-US"/>
              <a:t> of 26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6728" y="3116454"/>
            <a:ext cx="6482687" cy="6044034"/>
          </a:xfrm>
        </p:spPr>
        <p:txBody>
          <a:bodyPr/>
          <a:lstStyle/>
          <a:p>
            <a:pPr marL="299209" indent="-2992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Drug Recognition Expert 7-Day School</a:t>
            </a:r>
          </a:p>
          <a:p>
            <a:pPr algn="ctr">
              <a:defRPr/>
            </a:pPr>
            <a:r>
              <a:rPr lang="en-US"/>
              <a:t>Examination of Vital Signs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F4191041-E4A1-4BEB-9532-26377DCFCB4E}" type="slidenum">
              <a:rPr lang="en-US" smtClean="0"/>
              <a:pPr>
                <a:defRPr/>
              </a:pPr>
              <a:t>4</a:t>
            </a:fld>
            <a:r>
              <a:rPr lang="en-US"/>
              <a:t> of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37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xfrm>
            <a:off x="436728" y="3116454"/>
            <a:ext cx="648832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Drug Recognition Expert 7-Day School</a:t>
            </a:r>
          </a:p>
          <a:p>
            <a:pPr algn="ctr">
              <a:defRPr/>
            </a:pPr>
            <a:r>
              <a:rPr lang="en-US"/>
              <a:t>Examination of Vital Signs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F4191041-E4A1-4BEB-9532-26377DCFCB4E}" type="slidenum">
              <a:rPr lang="en-US" smtClean="0"/>
              <a:pPr>
                <a:defRPr/>
              </a:pPr>
              <a:t>5</a:t>
            </a:fld>
            <a:r>
              <a:rPr lang="en-US"/>
              <a:t> of 26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0376" y="3116454"/>
            <a:ext cx="647468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Drug Recognition Expert 7-Day School</a:t>
            </a:r>
          </a:p>
          <a:p>
            <a:pPr algn="ctr">
              <a:defRPr/>
            </a:pPr>
            <a:r>
              <a:rPr lang="en-US"/>
              <a:t>Examination of Vital Signs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F4191041-E4A1-4BEB-9532-26377DCFCB4E}" type="slidenum">
              <a:rPr lang="en-US" smtClean="0"/>
              <a:pPr>
                <a:defRPr/>
              </a:pPr>
              <a:t>6</a:t>
            </a:fld>
            <a:r>
              <a:rPr lang="en-US"/>
              <a:t> of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31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4024" y="3116454"/>
            <a:ext cx="6461032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Drug Recognition Expert 7-Day School</a:t>
            </a:r>
          </a:p>
          <a:p>
            <a:pPr algn="ctr">
              <a:defRPr/>
            </a:pPr>
            <a:r>
              <a:rPr lang="en-US"/>
              <a:t>Examination of Vital Signs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F4191041-E4A1-4BEB-9532-26377DCFCB4E}" type="slidenum">
              <a:rPr lang="en-US" smtClean="0"/>
              <a:pPr>
                <a:defRPr/>
              </a:pPr>
              <a:t>7</a:t>
            </a:fld>
            <a:r>
              <a:rPr lang="en-US"/>
              <a:t> of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19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4024" y="3116454"/>
            <a:ext cx="6461032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Drug Recognition Expert 7-Day School</a:t>
            </a:r>
          </a:p>
          <a:p>
            <a:pPr algn="ctr">
              <a:defRPr/>
            </a:pPr>
            <a:r>
              <a:rPr lang="en-US"/>
              <a:t>Examination of Vital Signs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F4191041-E4A1-4BEB-9532-26377DCFCB4E}" type="slidenum">
              <a:rPr lang="en-US" smtClean="0"/>
              <a:pPr>
                <a:defRPr/>
              </a:pPr>
              <a:t>8</a:t>
            </a:fld>
            <a:r>
              <a:rPr lang="en-US"/>
              <a:t> of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00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3080" y="3116454"/>
            <a:ext cx="650197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Drug Recognition Expert 7-Day School</a:t>
            </a:r>
          </a:p>
          <a:p>
            <a:pPr algn="ctr">
              <a:defRPr/>
            </a:pPr>
            <a:r>
              <a:rPr lang="en-US"/>
              <a:t>Examination of Vital Signs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7</a:t>
            </a:r>
          </a:p>
          <a:p>
            <a:pPr>
              <a:defRPr/>
            </a:pPr>
            <a:r>
              <a:rPr lang="en-US"/>
              <a:t>Page </a:t>
            </a:r>
            <a:fld id="{F4191041-E4A1-4BEB-9532-26377DCFCB4E}" type="slidenum">
              <a:rPr lang="en-US" smtClean="0"/>
              <a:pPr>
                <a:defRPr/>
              </a:pPr>
              <a:t>9</a:t>
            </a:fld>
            <a:r>
              <a:rPr lang="en-US"/>
              <a:t> of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3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1" y="1862153"/>
            <a:ext cx="4872624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4869923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6E2657-6E74-4A22-8C28-A8E0FE4F65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863600"/>
            <a:ext cx="3381375" cy="47355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0C290B-620B-438F-A69E-3237A2D0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23" y="5505018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C0653-83B5-493E-B36C-08E78B9D1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7" y="5729128"/>
            <a:ext cx="1136643" cy="759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94E47-CF5A-4529-9852-AFA765115E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53" y="5913755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794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0" y="1862153"/>
            <a:ext cx="8536487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8534126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0C290B-620B-438F-A69E-3237A2D0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17" y="5416873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C0653-83B5-493E-B36C-08E78B9D1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21" y="5640983"/>
            <a:ext cx="1136643" cy="759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94E47-CF5A-4529-9852-AFA765115E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47" y="5825610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75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8434" y="2062570"/>
            <a:ext cx="4872624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0794" y="4056826"/>
            <a:ext cx="4869923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6E2657-6E74-4A22-8C28-A8E0FE4F65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665" y="921000"/>
            <a:ext cx="3381375" cy="47355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0C290B-620B-438F-A69E-3237A2D0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13" y="5292076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C0653-83B5-493E-B36C-08E78B9D1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17" y="5516186"/>
            <a:ext cx="1136643" cy="759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94E47-CF5A-4529-9852-AFA765115E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43" y="5700813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770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7-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5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7-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7-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0" y="1862153"/>
            <a:ext cx="8536487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8534126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7-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9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8076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76400"/>
            <a:ext cx="3810000" cy="447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3810000" cy="447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7-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63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503920" cy="4572000"/>
          </a:xfrm>
          <a:prstGeom prst="rect">
            <a:avLst/>
          </a:prstGeom>
        </p:spPr>
        <p:txBody>
          <a:bodyPr/>
          <a:lstStyle>
            <a:lvl1pPr marL="290513" indent="-290513">
              <a:defRPr sz="2600" b="0"/>
            </a:lvl1pPr>
            <a:lvl2pPr>
              <a:defRPr sz="2400" b="0"/>
            </a:lvl2pPr>
            <a:lvl3pPr>
              <a:defRPr sz="2200" b="0"/>
            </a:lvl3pPr>
            <a:lvl4pPr>
              <a:defRPr b="0"/>
            </a:lvl4pPr>
            <a:lvl5pPr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7-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22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4480"/>
            <a:ext cx="82296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83782"/>
            <a:ext cx="1708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pc="30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7-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0293CF-47CF-4360-A4CF-A4A8D772425E}"/>
              </a:ext>
            </a:extLst>
          </p:cNvPr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8B5515-6603-4FF6-880A-DBCE1D8D5483}"/>
              </a:ext>
            </a:extLst>
          </p:cNvPr>
          <p:cNvSpPr txBox="1"/>
          <p:nvPr/>
        </p:nvSpPr>
        <p:spPr>
          <a:xfrm>
            <a:off x="72991" y="28991"/>
            <a:ext cx="7263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Arial Narrow" panose="020B0606020202030204" pitchFamily="34" charset="0"/>
              </a:rPr>
              <a:t>Session 7: Examination of Vital Signs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665B67-E349-4B33-8920-891BD60CF5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025A2-6565-48F6-AC3E-BA7323E4550E}"/>
              </a:ext>
            </a:extLst>
          </p:cNvPr>
          <p:cNvSpPr txBox="1"/>
          <p:nvPr userDrawn="1"/>
        </p:nvSpPr>
        <p:spPr>
          <a:xfrm>
            <a:off x="0" y="6515325"/>
            <a:ext cx="1708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DRE</a:t>
            </a: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253274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7" r:id="rId6"/>
    <p:sldLayoutId id="2147484358" r:id="rId7"/>
    <p:sldLayoutId id="2147484360" r:id="rId8"/>
    <p:sldLayoutId id="2147484361" r:id="rId9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6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573088" indent="-341313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Font typeface="Arial" panose="020B0604020202020204" pitchFamily="34" charset="0"/>
        <a:buChar char="•"/>
        <a:defRPr sz="2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914400" indent="-341313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Font typeface="Arial" panose="020B0604020202020204" pitchFamily="34" charset="0"/>
        <a:buChar char="–"/>
        <a:defRPr sz="26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255713" indent="-349250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Font typeface="Wingdings 2" panose="05020102010507070707" pitchFamily="18" charset="2"/>
        <a:buChar char="P"/>
        <a:defRPr sz="2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Font typeface="Calibri" pitchFamily="34" charset="0"/>
        <a:buChar char="◦"/>
        <a:defRPr sz="2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tags" Target="../tags/tag19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414982" y="1431925"/>
            <a:ext cx="3807382" cy="854075"/>
          </a:xfrm>
        </p:spPr>
        <p:txBody>
          <a:bodyPr/>
          <a:lstStyle/>
          <a:p>
            <a:pPr algn="l"/>
            <a:r>
              <a:rPr lang="en-US" altLang="en-US" dirty="0"/>
              <a:t>Session 7</a:t>
            </a: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4350328" y="2514600"/>
            <a:ext cx="407669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3"/>
                </a:solidFill>
                <a:latin typeface="+mj-lt"/>
                <a:cs typeface="+mn-cs"/>
              </a:rPr>
              <a:t>Examination </a:t>
            </a:r>
          </a:p>
          <a:p>
            <a:pPr>
              <a:defRPr/>
            </a:pPr>
            <a:r>
              <a:rPr lang="en-US" sz="3200" b="1" dirty="0">
                <a:solidFill>
                  <a:schemeClr val="accent3"/>
                </a:solidFill>
                <a:latin typeface="+mj-lt"/>
                <a:cs typeface="+mn-cs"/>
              </a:rPr>
              <a:t>of Vital Signs</a:t>
            </a:r>
          </a:p>
        </p:txBody>
      </p:sp>
      <p:pic>
        <p:nvPicPr>
          <p:cNvPr id="7" name="Picture 6" descr="IMG0026"/>
          <p:cNvPicPr>
            <a:picLocks noChangeAspect="1" noChangeArrowheads="1"/>
          </p:cNvPicPr>
          <p:nvPr/>
        </p:nvPicPr>
        <p:blipFill>
          <a:blip r:embed="rId4">
            <a:lum bright="6000" contrast="12000"/>
          </a:blip>
          <a:srcRect/>
          <a:stretch>
            <a:fillRect/>
          </a:stretch>
        </p:blipFill>
        <p:spPr bwMode="auto">
          <a:xfrm>
            <a:off x="1022589" y="1073742"/>
            <a:ext cx="2869229" cy="43621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3F8F0C-D186-440E-AB8D-8AD73DDDD2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DA88165B-7D3D-4EA8-A6DB-F48E3CEFC56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2BAA2D-1968-4529-A85A-C4798C2C5302}"/>
              </a:ext>
            </a:extLst>
          </p:cNvPr>
          <p:cNvGrpSpPr/>
          <p:nvPr/>
        </p:nvGrpSpPr>
        <p:grpSpPr>
          <a:xfrm>
            <a:off x="2072851" y="5329162"/>
            <a:ext cx="4998298" cy="1066909"/>
            <a:chOff x="2073303" y="5316224"/>
            <a:chExt cx="4998298" cy="1066909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03B51086-907E-4E0C-82D6-5FF899FC49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312" y="5316224"/>
              <a:ext cx="1109027" cy="1066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6832781-11F7-4A0E-8FB5-5DCB6DA6C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958" y="5470052"/>
              <a:ext cx="1136643" cy="75925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CB44FEF-1F41-43C2-B114-1FF25CB5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73303" y="5772106"/>
              <a:ext cx="1143390" cy="4572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/>
              <a:t>Sphygmomanometer </a:t>
            </a:r>
          </a:p>
        </p:txBody>
      </p:sp>
      <p:pic>
        <p:nvPicPr>
          <p:cNvPr id="7" name="Picture 5" descr="sphygmomano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2382838"/>
            <a:ext cx="51593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1246188" y="1695450"/>
            <a:ext cx="2751137" cy="1373188"/>
            <a:chOff x="960" y="959"/>
            <a:chExt cx="1733" cy="865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960" y="959"/>
              <a:ext cx="173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accent3"/>
                  </a:solidFill>
                  <a:latin typeface="+mj-lt"/>
                </a:rPr>
                <a:t>MANOMETER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chemeClr val="accent3"/>
                  </a:solidFill>
                  <a:latin typeface="+mj-lt"/>
                </a:rPr>
                <a:t>(Pressure Gauge)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680" y="1440"/>
              <a:ext cx="384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accent3"/>
                </a:solidFill>
                <a:latin typeface="+mj-lt"/>
              </a:endParaRPr>
            </a:p>
          </p:txBody>
        </p:sp>
      </p:grp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4741863" y="1695450"/>
            <a:ext cx="2492375" cy="992188"/>
            <a:chOff x="3162" y="959"/>
            <a:chExt cx="1570" cy="625"/>
          </a:xfrm>
        </p:grpSpPr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162" y="959"/>
              <a:ext cx="157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accent3"/>
                  </a:solidFill>
                  <a:latin typeface="+mj-lt"/>
                </a:rPr>
                <a:t>COMPRESSION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chemeClr val="accent3"/>
                  </a:solidFill>
                  <a:latin typeface="+mj-lt"/>
                </a:rPr>
                <a:t>CUFF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3312" y="1296"/>
              <a:ext cx="288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accent3"/>
                </a:solidFill>
                <a:latin typeface="+mj-lt"/>
              </a:endParaRPr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5894388" y="2533650"/>
            <a:ext cx="2397125" cy="1296988"/>
            <a:chOff x="3888" y="1487"/>
            <a:chExt cx="1510" cy="817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214" y="1487"/>
              <a:ext cx="1184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accent3"/>
                  </a:solidFill>
                  <a:latin typeface="+mj-lt"/>
                </a:rPr>
                <a:t>PRESSURE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chemeClr val="accent3"/>
                  </a:solidFill>
                  <a:latin typeface="+mj-lt"/>
                </a:rPr>
                <a:t>CONTROL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chemeClr val="accent3"/>
                  </a:solidFill>
                  <a:latin typeface="+mj-lt"/>
                </a:rPr>
                <a:t>VALVE</a:t>
              </a: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3888" y="1920"/>
              <a:ext cx="384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accent3"/>
                </a:solidFill>
                <a:latin typeface="+mj-lt"/>
              </a:endParaRPr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5132388" y="4364038"/>
            <a:ext cx="2092325" cy="920750"/>
            <a:chOff x="3408" y="2640"/>
            <a:chExt cx="1318" cy="580"/>
          </a:xfrm>
        </p:grpSpPr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542" y="2697"/>
              <a:ext cx="118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accent3"/>
                  </a:solidFill>
                  <a:latin typeface="+mj-lt"/>
                </a:rPr>
                <a:t>PRESSURE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chemeClr val="accent3"/>
                  </a:solidFill>
                  <a:latin typeface="+mj-lt"/>
                </a:rPr>
                <a:t>BULB</a:t>
              </a: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 flipV="1">
              <a:off x="3408" y="2640"/>
              <a:ext cx="192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accent3"/>
                </a:solidFill>
                <a:latin typeface="+mj-lt"/>
              </a:endParaRPr>
            </a:p>
          </p:txBody>
        </p:sp>
      </p:grp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771525" y="4564063"/>
            <a:ext cx="2284413" cy="827087"/>
            <a:chOff x="1201" y="1243"/>
            <a:chExt cx="1439" cy="521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1201" y="1243"/>
              <a:ext cx="77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accent3"/>
                  </a:solidFill>
                  <a:latin typeface="+mj-lt"/>
                </a:rPr>
                <a:t>TUBES</a:t>
              </a:r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2031" y="1445"/>
              <a:ext cx="609" cy="31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accent3"/>
                </a:solidFill>
                <a:latin typeface="+mj-lt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1A876-FDA2-4179-9526-6F01F24DB9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DA88165B-7D3D-4EA8-A6DB-F48E3CEFC56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36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494625"/>
            <a:ext cx="8534400" cy="106145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The Basics of </a:t>
            </a:r>
            <a:br>
              <a:rPr lang="en-US" altLang="en-US" dirty="0"/>
            </a:br>
            <a:r>
              <a:rPr lang="en-US" altLang="en-US" dirty="0"/>
              <a:t>Blood Pressure Measurement </a:t>
            </a:r>
          </a:p>
        </p:txBody>
      </p:sp>
      <p:pic>
        <p:nvPicPr>
          <p:cNvPr id="8" name="Picture 6" descr="100_0138.JPG">
            <a:extLst>
              <a:ext uri="{FF2B5EF4-FFF2-40B4-BE49-F238E27FC236}">
                <a16:creationId xmlns:a16="http://schemas.microsoft.com/office/drawing/2014/main" id="{BFF2796F-B8A6-4A3F-BCDF-A5D3AD163CA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580" y="2342847"/>
            <a:ext cx="4875415" cy="365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10EF56-E32B-4A95-B751-34854E52F8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DA88165B-7D3D-4EA8-A6DB-F48E3CEFC56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606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Korotkoff Sounds</a:t>
            </a:r>
          </a:p>
        </p:txBody>
      </p:sp>
      <p:pic>
        <p:nvPicPr>
          <p:cNvPr id="21507" name="Picture 3" descr="KOROT_B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0813"/>
            <a:ext cx="5632450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2658798" y="1605884"/>
            <a:ext cx="3924123" cy="584780"/>
            <a:chOff x="2489" y="836"/>
            <a:chExt cx="2816" cy="419"/>
          </a:xfrm>
        </p:grpSpPr>
        <p:sp>
          <p:nvSpPr>
            <p:cNvPr id="21518" name="Text Box 6" descr="White marble"/>
            <p:cNvSpPr txBox="1">
              <a:spLocks noChangeArrowheads="1"/>
            </p:cNvSpPr>
            <p:nvPr/>
          </p:nvSpPr>
          <p:spPr bwMode="auto">
            <a:xfrm>
              <a:off x="2972" y="836"/>
              <a:ext cx="2333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buFont typeface="Arial" charset="0"/>
                <a:buChar char="•"/>
                <a:defRPr sz="3200" b="1">
                  <a:solidFill>
                    <a:srgbClr val="003366"/>
                  </a:solidFill>
                  <a:latin typeface="Arial" charset="0"/>
                </a:defRPr>
              </a:lvl1pPr>
              <a:lvl2pPr marL="742950" indent="-285750" eaLnBrk="0" hangingPunct="0">
                <a:buFont typeface="Wingdings" pitchFamily="2" charset="2"/>
                <a:buChar char="ü"/>
                <a:defRPr sz="2800" b="1">
                  <a:solidFill>
                    <a:srgbClr val="003366"/>
                  </a:solidFill>
                  <a:latin typeface="Arial" charset="0"/>
                </a:defRPr>
              </a:lvl2pPr>
              <a:lvl3pPr marL="1143000" indent="-228600" eaLnBrk="0" hangingPunct="0">
                <a:buFont typeface="Trebuchet MS" pitchFamily="34" charset="0"/>
                <a:buChar char="―"/>
                <a:defRPr sz="2400">
                  <a:solidFill>
                    <a:srgbClr val="003366"/>
                  </a:solidFill>
                  <a:latin typeface="Arial" charset="0"/>
                </a:defRPr>
              </a:lvl3pPr>
              <a:lvl4pPr marL="1600200" indent="-228600" eaLnBrk="0" hangingPunct="0">
                <a:buFont typeface="Wingdings" pitchFamily="2" charset="2"/>
                <a:buChar char="Ø"/>
                <a:defRPr sz="2000">
                  <a:solidFill>
                    <a:srgbClr val="003366"/>
                  </a:solidFill>
                  <a:latin typeface="Arial" charset="0"/>
                </a:defRPr>
              </a:lvl4pPr>
              <a:lvl5pPr marL="2057400" indent="-228600" eaLnBrk="0" hangingPunct="0"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dirty="0">
                  <a:solidFill>
                    <a:schemeClr val="accent3"/>
                  </a:solidFill>
                  <a:latin typeface="+mn-lt"/>
                </a:rPr>
                <a:t>Phase 1 begins   Systolic</a:t>
              </a:r>
            </a:p>
            <a:p>
              <a:pPr eaLnBrk="1" hangingPunct="1">
                <a:buFontTx/>
                <a:buNone/>
              </a:pPr>
              <a:r>
                <a:rPr lang="en-US" altLang="en-US" sz="1600" dirty="0">
                  <a:solidFill>
                    <a:schemeClr val="accent3"/>
                  </a:solidFill>
                  <a:latin typeface="+mn-lt"/>
                </a:rPr>
                <a:t>	Clear, tapping sounds</a:t>
              </a:r>
            </a:p>
          </p:txBody>
        </p:sp>
        <p:sp>
          <p:nvSpPr>
            <p:cNvPr id="21519" name="Line 7"/>
            <p:cNvSpPr>
              <a:spLocks noChangeShapeType="1"/>
            </p:cNvSpPr>
            <p:nvPr/>
          </p:nvSpPr>
          <p:spPr bwMode="auto">
            <a:xfrm flipH="1">
              <a:off x="2489" y="1021"/>
              <a:ext cx="483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chemeClr val="accent3"/>
                </a:solidFill>
                <a:latin typeface="+mn-lt"/>
              </a:endParaRPr>
            </a:p>
          </p:txBody>
        </p:sp>
      </p:grpSp>
      <p:sp>
        <p:nvSpPr>
          <p:cNvPr id="21509" name="Text Box 8" descr="White marble"/>
          <p:cNvSpPr txBox="1">
            <a:spLocks noChangeArrowheads="1"/>
          </p:cNvSpPr>
          <p:nvPr/>
        </p:nvSpPr>
        <p:spPr bwMode="auto">
          <a:xfrm>
            <a:off x="3408363" y="2327368"/>
            <a:ext cx="38913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buFont typeface="Arial" charset="0"/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dirty="0">
                <a:solidFill>
                  <a:schemeClr val="accent3"/>
                </a:solidFill>
                <a:latin typeface="+mn-lt"/>
              </a:rPr>
              <a:t>Phase 2 begins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solidFill>
                  <a:schemeClr val="accent3"/>
                </a:solidFill>
                <a:latin typeface="+mn-lt"/>
              </a:rPr>
              <a:t>	Sounds change to murmur,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solidFill>
                  <a:schemeClr val="accent3"/>
                </a:solidFill>
                <a:latin typeface="+mn-lt"/>
              </a:rPr>
              <a:t>	take on a “swishing” quality</a:t>
            </a:r>
          </a:p>
        </p:txBody>
      </p:sp>
      <p:sp>
        <p:nvSpPr>
          <p:cNvPr id="21511" name="Text Box 10" descr="White marble"/>
          <p:cNvSpPr txBox="1">
            <a:spLocks noChangeArrowheads="1"/>
          </p:cNvSpPr>
          <p:nvPr/>
        </p:nvSpPr>
        <p:spPr bwMode="auto">
          <a:xfrm>
            <a:off x="3408363" y="3230321"/>
            <a:ext cx="37053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buFont typeface="Arial" charset="0"/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dirty="0">
                <a:solidFill>
                  <a:schemeClr val="accent3"/>
                </a:solidFill>
                <a:latin typeface="+mn-lt"/>
              </a:rPr>
              <a:t>Phase 3 begins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solidFill>
                  <a:schemeClr val="accent3"/>
                </a:solidFill>
                <a:latin typeface="+mn-lt"/>
              </a:rPr>
              <a:t>	Sounds develop a loud,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solidFill>
                  <a:schemeClr val="accent3"/>
                </a:solidFill>
                <a:latin typeface="+mn-lt"/>
              </a:rPr>
              <a:t>	knocking quality</a:t>
            </a:r>
          </a:p>
        </p:txBody>
      </p:sp>
      <p:sp>
        <p:nvSpPr>
          <p:cNvPr id="21513" name="Text Box 12" descr="White marble"/>
          <p:cNvSpPr txBox="1">
            <a:spLocks noChangeArrowheads="1"/>
          </p:cNvSpPr>
          <p:nvPr/>
        </p:nvSpPr>
        <p:spPr bwMode="auto">
          <a:xfrm>
            <a:off x="3408363" y="3992572"/>
            <a:ext cx="40618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buFont typeface="Arial" charset="0"/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dirty="0">
                <a:solidFill>
                  <a:schemeClr val="accent3"/>
                </a:solidFill>
                <a:latin typeface="+mn-lt"/>
              </a:rPr>
              <a:t>Phase 4 begins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solidFill>
                  <a:schemeClr val="accent3"/>
                </a:solidFill>
                <a:latin typeface="+mn-lt"/>
              </a:rPr>
              <a:t>	Sounds become muffled, faint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solidFill>
                  <a:schemeClr val="accent3"/>
                </a:solidFill>
                <a:latin typeface="+mn-lt"/>
              </a:rPr>
              <a:t>	“swishing” quality</a:t>
            </a:r>
          </a:p>
        </p:txBody>
      </p:sp>
      <p:sp>
        <p:nvSpPr>
          <p:cNvPr id="21515" name="Text Box 14" descr="White marble"/>
          <p:cNvSpPr txBox="1">
            <a:spLocks noChangeArrowheads="1"/>
          </p:cNvSpPr>
          <p:nvPr/>
        </p:nvSpPr>
        <p:spPr bwMode="auto">
          <a:xfrm>
            <a:off x="3408363" y="4972181"/>
            <a:ext cx="3891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buFont typeface="Arial" charset="0"/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dirty="0">
                <a:solidFill>
                  <a:schemeClr val="accent3"/>
                </a:solidFill>
                <a:latin typeface="+mn-lt"/>
              </a:rPr>
              <a:t>Phase 5 begins   Diastolic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solidFill>
                  <a:schemeClr val="accent3"/>
                </a:solidFill>
                <a:latin typeface="+mn-lt"/>
              </a:rPr>
              <a:t>	The sounds cease</a:t>
            </a: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2690881" y="2626079"/>
            <a:ext cx="67306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H="1">
            <a:off x="2690881" y="3572563"/>
            <a:ext cx="67306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H="1">
            <a:off x="2690881" y="4303983"/>
            <a:ext cx="67306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>
            <a:off x="2690881" y="5291826"/>
            <a:ext cx="67306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5" descr="White marble"/>
          <p:cNvSpPr txBox="1">
            <a:spLocks noChangeArrowheads="1"/>
          </p:cNvSpPr>
          <p:nvPr/>
        </p:nvSpPr>
        <p:spPr bwMode="auto">
          <a:xfrm>
            <a:off x="6887845" y="7526588"/>
            <a:ext cx="2971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Trebuchet MS" pitchFamily="34" charset="0"/>
              </a:rPr>
              <a:t>Click Icon to Play</a:t>
            </a:r>
          </a:p>
        </p:txBody>
      </p:sp>
      <p:pic>
        <p:nvPicPr>
          <p:cNvPr id="21" name="DRE_07_01_korotkoff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96439" y="659640"/>
            <a:ext cx="1052345" cy="1052345"/>
          </a:xfrm>
          <a:prstGeom prst="rect">
            <a:avLst/>
          </a:prstGeom>
        </p:spPr>
      </p:pic>
      <p:sp>
        <p:nvSpPr>
          <p:cNvPr id="22" name="Text Box 5" descr="White marble"/>
          <p:cNvSpPr txBox="1">
            <a:spLocks noChangeArrowheads="1"/>
          </p:cNvSpPr>
          <p:nvPr/>
        </p:nvSpPr>
        <p:spPr bwMode="auto">
          <a:xfrm>
            <a:off x="6835775" y="1794431"/>
            <a:ext cx="22307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 b="1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 dirty="0">
                <a:solidFill>
                  <a:schemeClr val="accent3"/>
                </a:solidFill>
                <a:latin typeface="+mn-lt"/>
              </a:rPr>
              <a:t>Click Icon to Play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C43636-80AF-4547-96F7-2E231C33F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DA88165B-7D3D-4EA8-A6DB-F48E3CEFC56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>
          <a:xfrm>
            <a:off x="304800" y="621808"/>
            <a:ext cx="8534400" cy="1236974"/>
          </a:xfrm>
        </p:spPr>
        <p:txBody>
          <a:bodyPr/>
          <a:lstStyle/>
          <a:p>
            <a:r>
              <a:rPr lang="en-US" altLang="en-US" dirty="0"/>
              <a:t>Proper Procedures of Blood Pressure Measurement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10192" r="14941" b="20182"/>
          <a:stretch/>
        </p:blipFill>
        <p:spPr bwMode="auto">
          <a:xfrm>
            <a:off x="2198255" y="2152073"/>
            <a:ext cx="5098472" cy="364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6D2606-B3EA-4231-BC0E-8D0893A84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DA88165B-7D3D-4EA8-A6DB-F48E3CEFC56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304800" y="673100"/>
            <a:ext cx="8534400" cy="762000"/>
          </a:xfrm>
        </p:spPr>
        <p:txBody>
          <a:bodyPr/>
          <a:lstStyle/>
          <a:p>
            <a:r>
              <a:rPr lang="en-US" altLang="en-US"/>
              <a:t>Measurement of Temperature</a:t>
            </a:r>
          </a:p>
        </p:txBody>
      </p:sp>
      <p:pic>
        <p:nvPicPr>
          <p:cNvPr id="5" name="Picture 4" descr="IMG0026"/>
          <p:cNvPicPr>
            <a:picLocks noChangeAspect="1" noChangeArrowheads="1"/>
          </p:cNvPicPr>
          <p:nvPr/>
        </p:nvPicPr>
        <p:blipFill>
          <a:blip r:embed="rId4">
            <a:lum bright="6000" contrast="12000"/>
          </a:blip>
          <a:srcRect/>
          <a:stretch>
            <a:fillRect/>
          </a:stretch>
        </p:blipFill>
        <p:spPr bwMode="auto">
          <a:xfrm>
            <a:off x="3209925" y="1801813"/>
            <a:ext cx="2817813" cy="4283075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5A0A74-D731-4DD2-A837-20D4EDE420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DA88165B-7D3D-4EA8-A6DB-F48E3CEFC56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Demonstrations/Practice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23" y="1586767"/>
            <a:ext cx="6072553" cy="45544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D5690-3037-4856-B8DF-953376E860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DA88165B-7D3D-4EA8-A6DB-F48E3CEFC56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853F44-1765-4AA3-BEC1-27486BA3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DA88165B-7D3D-4EA8-A6DB-F48E3CEFC56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3946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 Your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1C47E-C433-4861-A1F3-67FEB2011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dirty="0"/>
              <a:t>Where is the Radial Artery pulse point?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/>
              <a:t>Why should you never attempt to feel a subject’s pulse with your thumb?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/>
              <a:t>Does an artery carry blood to the heart or from the heart?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/>
              <a:t>What does the symbol “Hg” represent?</a:t>
            </a:r>
          </a:p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DF02DD3-5E9B-4512-A412-2EFF5C74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DA88165B-7D3D-4EA8-A6DB-F48E3CEFC56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3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 Your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F5143-B507-41E5-B3B7-61B688773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Tx/>
              <a:buFont typeface="+mj-lt"/>
              <a:buAutoNum type="arabicPeriod" startAt="5"/>
            </a:pPr>
            <a:r>
              <a:rPr lang="en-US" dirty="0"/>
              <a:t>What is Diastolic pressure?</a:t>
            </a:r>
          </a:p>
          <a:p>
            <a:pPr marL="514350" indent="-514350">
              <a:buClrTx/>
              <a:buFont typeface="+mj-lt"/>
              <a:buAutoNum type="arabicPeriod" startAt="5"/>
            </a:pPr>
            <a:r>
              <a:rPr lang="en-US" dirty="0"/>
              <a:t>When do the Korotkoff Sounds begin?</a:t>
            </a:r>
          </a:p>
          <a:p>
            <a:pPr marL="514350" indent="-514350">
              <a:buClrTx/>
              <a:buFont typeface="+mj-lt"/>
              <a:buAutoNum type="arabicPeriod" startAt="5"/>
            </a:pPr>
            <a:r>
              <a:rPr lang="en-US" dirty="0"/>
              <a:t>Name and describe the major components of a Sphygmomanometer.</a:t>
            </a:r>
          </a:p>
          <a:p>
            <a:pPr marL="514350" indent="-514350">
              <a:buClrTx/>
              <a:buFont typeface="+mj-lt"/>
              <a:buAutoNum type="arabicPeriod" startAt="5"/>
            </a:pPr>
            <a:r>
              <a:rPr lang="en-US" dirty="0"/>
              <a:t>Hypotension is an abnormally _______ blood pressure.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3AE5F-AA70-4B95-BDD9-A755537B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DA88165B-7D3D-4EA8-A6DB-F48E3CEFC56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143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Explain purposes of vital signs examinations</a:t>
            </a:r>
          </a:p>
          <a:p>
            <a:pPr lvl="1"/>
            <a:r>
              <a:rPr lang="en-US" dirty="0"/>
              <a:t>Explain procedures for these examinations </a:t>
            </a:r>
          </a:p>
          <a:p>
            <a:pPr lvl="1"/>
            <a:r>
              <a:rPr lang="en-US" dirty="0"/>
              <a:t>Explain the indicators for these examinations</a:t>
            </a:r>
          </a:p>
          <a:p>
            <a:pPr lvl="1"/>
            <a:r>
              <a:rPr lang="en-US" dirty="0"/>
              <a:t>Document examinations of vital signs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F216B-6D7F-4D13-9149-066E2A71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DA88165B-7D3D-4EA8-A6DB-F48E3CEFC56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86528"/>
          </a:xfrm>
        </p:spPr>
        <p:txBody>
          <a:bodyPr>
            <a:normAutofit fontScale="90000"/>
          </a:bodyPr>
          <a:lstStyle/>
          <a:p>
            <a:br>
              <a:rPr lang="en-US" altLang="en-US" dirty="0"/>
            </a:br>
            <a:r>
              <a:rPr lang="en-US" altLang="en-US" dirty="0"/>
              <a:t>Drug Influence Evaluation </a:t>
            </a:r>
            <a:br>
              <a:rPr lang="en-US" altLang="en-US" dirty="0"/>
            </a:br>
            <a:r>
              <a:rPr lang="en-US" altLang="en-US" dirty="0"/>
              <a:t>Vital Signs 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Pulse Rate</a:t>
            </a:r>
          </a:p>
          <a:p>
            <a:pPr lvl="1"/>
            <a:r>
              <a:rPr lang="en-US" dirty="0"/>
              <a:t>Blood Pressure</a:t>
            </a:r>
          </a:p>
          <a:p>
            <a:pPr lvl="1"/>
            <a:r>
              <a:rPr lang="en-US" dirty="0"/>
              <a:t>Temperature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Pam.Mccaskill\AppData\Local\Microsoft\Windows\Temporary Internet Files\Content.IE5\8X70KAV4\TCM_diagnosis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1"/>
          <a:stretch/>
        </p:blipFill>
        <p:spPr bwMode="auto">
          <a:xfrm>
            <a:off x="4283049" y="1632661"/>
            <a:ext cx="2468880" cy="165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80116" y="4402379"/>
            <a:ext cx="246888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29FD50-6025-4BE1-93DC-42781A04E5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361" y="2935942"/>
            <a:ext cx="2468880" cy="185166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7F93FB1-28DB-47AB-9B16-03198013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DA88165B-7D3D-4EA8-A6DB-F48E3CEFC56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Pulse</a:t>
            </a:r>
          </a:p>
          <a:p>
            <a:pPr lvl="1"/>
            <a:r>
              <a:rPr lang="en-US" dirty="0"/>
              <a:t>Pulse Rate</a:t>
            </a:r>
          </a:p>
          <a:p>
            <a:pPr lvl="1"/>
            <a:r>
              <a:rPr lang="en-US" dirty="0"/>
              <a:t>Artery</a:t>
            </a:r>
          </a:p>
          <a:p>
            <a:pPr lvl="1"/>
            <a:r>
              <a:rPr lang="en-US" dirty="0"/>
              <a:t>Vein</a:t>
            </a:r>
          </a:p>
          <a:p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Definitions Concerning “Pulse” </a:t>
            </a:r>
          </a:p>
        </p:txBody>
      </p:sp>
      <p:pic>
        <p:nvPicPr>
          <p:cNvPr id="2050" name="Picture 2" descr="C:\Users\Pam.Mccaskill\AppData\Local\Microsoft\Windows\Temporary Internet Files\Content.IE5\RZF8P3CQ\220px-Pulse_evaluatio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430" y="2165683"/>
            <a:ext cx="2438402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m.Mccaskill\AppData\Local\Microsoft\Windows\Temporary Internet Files\Content.IE5\U41L2X2S\9800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6"/>
          <a:stretch/>
        </p:blipFill>
        <p:spPr bwMode="auto">
          <a:xfrm>
            <a:off x="5518717" y="3994484"/>
            <a:ext cx="3157975" cy="225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9CFEF9-4703-40DB-9B2F-512740F803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DA88165B-7D3D-4EA8-A6DB-F48E3CEFC56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516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Radial Artery Pulse Point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Subject’s wrist position can be up or down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63" y="2422904"/>
            <a:ext cx="4948237" cy="37111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67E25-9B23-42E8-98D5-570A946F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DA88165B-7D3D-4EA8-A6DB-F48E3CEFC56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00093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Brachial and Carotid Artery Pulse Points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86" y="2754025"/>
            <a:ext cx="4539914" cy="2789586"/>
          </a:xfrm>
          <a:prstGeom prst="rect">
            <a:avLst/>
          </a:prstGeom>
        </p:spPr>
      </p:pic>
      <p:pic>
        <p:nvPicPr>
          <p:cNvPr id="7" name="Picture 6" descr="IMG0006">
            <a:extLst>
              <a:ext uri="{FF2B5EF4-FFF2-40B4-BE49-F238E27FC236}">
                <a16:creationId xmlns:a16="http://schemas.microsoft.com/office/drawing/2014/main" id="{B6867C32-FA03-4DF0-BD68-8B142D85F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826" y="1809297"/>
            <a:ext cx="3349028" cy="4515303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B27BB-E78C-4F61-A4F2-C4632AB129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DA88165B-7D3D-4EA8-A6DB-F48E3CEFC56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547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Proper Procedures of Measuring Pulse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Don’t use your thumb to apply pressure while measuring a subject’s pulse</a:t>
            </a:r>
          </a:p>
          <a:p>
            <a:pPr lvl="1"/>
            <a:r>
              <a:rPr lang="en-US" dirty="0"/>
              <a:t>When measuring the pulse rate, use time intervals of 30 seconds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C680F6-FFAD-4FFD-BAD9-08F184138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DA88165B-7D3D-4EA8-A6DB-F48E3CEFC56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10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Pulse Rate Technical Terms 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Tachycardia – abnormally rapid heart rate  </a:t>
            </a:r>
          </a:p>
          <a:p>
            <a:pPr lvl="1"/>
            <a:r>
              <a:rPr lang="en-US" dirty="0"/>
              <a:t>Bradycardia – unusually slow heart rate</a:t>
            </a:r>
          </a:p>
          <a:p>
            <a:pPr lvl="1"/>
            <a:r>
              <a:rPr lang="en-US" dirty="0"/>
              <a:t>Arrhythmia – abnormal heart rhythm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EAD8FD-F82F-45A0-A3F7-97FFF177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DA88165B-7D3D-4EA8-A6DB-F48E3CEFC56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31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Blood Pressure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Millimeters of Mercury = mmHg</a:t>
            </a:r>
          </a:p>
          <a:p>
            <a:pPr lvl="1"/>
            <a:r>
              <a:rPr lang="en-US" dirty="0"/>
              <a:t>Systolic Pressure </a:t>
            </a:r>
          </a:p>
          <a:p>
            <a:pPr lvl="1"/>
            <a:r>
              <a:rPr lang="en-US" dirty="0"/>
              <a:t>Diastolic Pressure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5E11E8-FBCB-4770-9723-BF6E81A4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DA88165B-7D3D-4EA8-A6DB-F48E3CEFC56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27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4700PHOTO" val=""/>
  <p:tag name="MMPROD_134700LOGO" val=""/>
  <p:tag name="MMPROD_NEXTUNIQUEID" val="10753"/>
  <p:tag name="MMPROD_0PHOTO" val=""/>
  <p:tag name="MMPROD_0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178546PHOTO" val=""/>
  <p:tag name="MMPROD_178546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THEME_BG_IMAGE" val="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Incorrect - Click anywhere to try again.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have provided an incomplete answer. Click anywhere to try again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1&amp;quot; IsItalic=&amp;quot;0&amp;quot; IsUnderline=&amp;quot;0&amp;quot; FontSize=&amp;quot;12&amp;quot;/&amp;gt;&amp;lt;Answer FontName=&amp;quot;Arial&amp;quot; IsBold=&amp;quot;1&amp;quot; IsItalic=&amp;quot;0&amp;quot; IsUnderline=&amp;quot;0&amp;quot; FontSize=&amp;quot;12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72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72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722&quot;&gt;&lt;object type=&quot;10050&quot; unique_id=&quot;10723&quot;&gt;&lt;property id=&quot;10020&quot; value=&quot;2&quot;/&gt;&lt;property id=&quot;10102&quot; value=&quot;0&quot;/&gt;&lt;property id=&quot;10191&quot; value=&quot;-1&quot;/&gt;&lt;/object&gt;&lt;object type=&quot;10051&quot; unique_id=&quot;10724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nJhbmRpbmc+DQoJCTx1aWZvbnQgbmFtZT0iRk9OVF9OT1RFU19URVhUIiB2YWx1ZT0iVmVyZGFuYSwxNCxmYWxzZSxmYWxzZSxmYWxzZSIvPg0KCTwvYnJhbmRpbmc+DQoJPGNvbG9ycz4NCgkJPHVpY29sb3IgbmFtZT0icHJpbWFyeSIgdmFsdWU9IjB4QThCOUJEIi8+DQoJCTx1aWNvbG9yIG5hbWU9Imdsb3ciIHZhbHVlPSIweDM1RDMzNCIvPg0KCQk8dWljb2xvciBuYW1lPSJ0ZXh0IiB2YWx1ZT0iMHhGRkZGRkYiLz4NCgkJPHVpY29sb3IgbmFtZT0ibGlnaHQiIHZhbHVlPSIweDFGNjY4RiIvPg0KCQk8dWljb2xvciBuYW1lPSJzaGFkb3ciIHZhbHVlPSIweDAwMDAwMCIvPg0KCQk8dWljb2xvciBuYW1lPSJiYWNrZ3JvdW5kIiB2YWx1ZT0iMHg4NzlFQTU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g"/>
  <p:tag name="MMPROD_UIDATA" val="&lt;database version=&quot;11.0&quot;&gt;&lt;object type=&quot;1&quot; unique_id=&quot;10001&quot;&gt;&lt;property id=&quot;20141&quot; value=&quot;Module 1: Fundamentals&quot;/&gt;&lt;property id=&quot;20144&quot; value=&quot;1&quot;/&gt;&lt;property id=&quot;20146&quot; value=&quot;0&quot;/&gt;&lt;property id=&quot;20147&quot; value=&quot;0&quot;/&gt;&lt;property id=&quot;20148&quot; value=&quot;10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Kathleen\Desktop\HSIP Courses\HSIP Prototype\&quot;/&gt;&lt;property id=&quot;20224&quot; value=&quot;C:\Documents and Settings\wmckee\Desktop\NHI stuff&quot;/&gt;&lt;property id=&quot;20225&quot; value=&quot;C:\Documents and Settings\kmonagha.FHWA1\My Documents\WBT Project\310115\Updated Production Modules\Attachments\&quot;/&gt;&lt;property id=&quot;20226&quot; value=&quot;C:\Users\rocky.wehling\Desktop\DEC Program\DRE\PPT\a-DRE_PPT_01 April 2021.pptx&quot;/&gt;&lt;property id=&quot;20250&quot; value=&quot;0&quot;/&gt;&lt;property id=&quot;20251&quot; value=&quot;0&quot;/&gt;&lt;property id=&quot;20259&quot; value=&quot;0&quot;/&gt;&lt;property id=&quot;20262&quot; value=&quot;754406453&quot;/&gt;&lt;object type=&quot;8&quot; unique_id=&quot;10002&quot;&gt;&lt;/object&gt;&lt;object type=&quot;2&quot; unique_id=&quot;10003&quot;&gt;&lt;object type=&quot;3&quot; unique_id=&quot;178550&quot;&gt;&lt;property id=&quot;20148&quot; value=&quot;5&quot;/&gt;&lt;property id=&quot;20300&quot; value=&quot;Slide 2 - &amp;quot;Drug Recognition Expert&amp;quot;&quot;/&gt;&lt;property id=&quot;20307&quot; value=&quot;537&quot;/&gt;&lt;/object&gt;&lt;object type=&quot;3&quot; unique_id=&quot;178552&quot;&gt;&lt;property id=&quot;20148&quot; value=&quot;5&quot;/&gt;&lt;property id=&quot;20300&quot; value=&quot;Slide 4 - &amp;quot;Housekeeping &amp;quot;&quot;/&gt;&lt;property id=&quot;20307&quot; value=&quot;571&quot;/&gt;&lt;/object&gt;&lt;object type=&quot;3&quot; unique_id=&quot;178555&quot;&gt;&lt;property id=&quot;20148&quot; value=&quot;5&quot;/&gt;&lt;property id=&quot;20300&quot; value=&quot;Slide 7 - &amp;quot;Course Goal&amp;quot;&quot;/&gt;&lt;property id=&quot;20307&quot; value=&quot;540&quot;/&gt;&lt;/object&gt;&lt;object type=&quot;3&quot; unique_id=&quot;178557&quot;&gt;&lt;property id=&quot;20148&quot; value=&quot;5&quot;/&gt;&lt;property id=&quot;20300&quot; value=&quot;Slide 10&quot;/&gt;&lt;property id=&quot;20307&quot; value=&quot;541&quot;/&gt;&lt;/object&gt;&lt;object type=&quot;3&quot; unique_id=&quot;178558&quot;&gt;&lt;property id=&quot;20148&quot; value=&quot;5&quot;/&gt;&lt;property id=&quot;20300&quot; value=&quot;Slide 11&quot;/&gt;&lt;property id=&quot;20307&quot; value=&quot;550&quot;/&gt;&lt;/object&gt;&lt;object type=&quot;3&quot; unique_id=&quot;178559&quot;&gt;&lt;property id=&quot;20148&quot; value=&quot;5&quot;/&gt;&lt;property id=&quot;20300&quot; value=&quot;Slide 13&quot;/&gt;&lt;property id=&quot;20307&quot; value=&quot;543&quot;/&gt;&lt;/object&gt;&lt;object type=&quot;3&quot; unique_id=&quot;178560&quot;&gt;&lt;property id=&quot;20148&quot; value=&quot;5&quot;/&gt;&lt;property id=&quot;20300&quot; value=&quot;Slide 12 - &amp;quot;Washington State (2006)&amp;quot;&quot;/&gt;&lt;property id=&quot;20307&quot; value=&quot;555&quot;/&gt;&lt;/object&gt;&lt;object type=&quot;3&quot; unique_id=&quot;178561&quot;&gt;&lt;property id=&quot;20148&quot; value=&quot;5&quot;/&gt;&lt;property id=&quot;20300&quot; value=&quot;Slide 14 - &amp;quot;Drugged-Driving Incidence&amp;quot;&quot;/&gt;&lt;property id=&quot;20307&quot; value=&quot;551&quot;/&gt;&lt;/object&gt;&lt;object type=&quot;3&quot; unique_id=&quot;178564&quot;&gt;&lt;property id=&quot;20148&quot; value=&quot;5&quot;/&gt;&lt;property id=&quot;20300&quot; value=&quot;Slide 16 - &amp;quot;Classroom Training Goals &amp;quot;&quot;/&gt;&lt;property id=&quot;20307&quot; value=&quot;567&quot;/&gt;&lt;/object&gt;&lt;object type=&quot;3&quot; unique_id=&quot;178566&quot;&gt;&lt;property id=&quot;20148&quot; value=&quot;5&quot;/&gt;&lt;property id=&quot;20300&quot; value=&quot;Slide 17 - &amp;quot;Classroom Training Objectives &amp;quot;&quot;/&gt;&lt;property id=&quot;20307&quot; value=&quot;552&quot;/&gt;&lt;/object&gt;&lt;object type=&quot;3&quot; unique_id=&quot;178567&quot;&gt;&lt;property id=&quot;20148&quot; value=&quot;5&quot;/&gt;&lt;property id=&quot;20300&quot; value=&quot;Slide 18 - &amp;quot;Classroom Training Objectives &amp;quot;&quot;/&gt;&lt;property id=&quot;20307&quot; value=&quot;556&quot;/&gt;&lt;/object&gt;&lt;object type=&quot;3&quot; unique_id=&quot;178569&quot;&gt;&lt;property id=&quot;20148&quot; value=&quot;5&quot;/&gt;&lt;property id=&quot;20300&quot; value=&quot;Slide 19 - &amp;quot;Course Content  &amp;quot;&quot;/&gt;&lt;property id=&quot;20307&quot; value=&quot;558&quot;/&gt;&lt;/object&gt;&lt;object type=&quot;3&quot; unique_id=&quot;178570&quot;&gt;&lt;property id=&quot;20148&quot; value=&quot;5&quot;/&gt;&lt;property id=&quot;20300&quot; value=&quot;Slide 20 - &amp;quot;Course Content&amp;quot;&quot;/&gt;&lt;property id=&quot;20307&quot; value=&quot;569&quot;/&gt;&lt;/object&gt;&lt;object type=&quot;3&quot; unique_id=&quot;178574&quot;&gt;&lt;property id=&quot;20148&quot; value=&quot;5&quot;/&gt;&lt;property id=&quot;20300&quot; value=&quot;Slide 22 - &amp;quot;Participant Manual &amp;quot;&quot;/&gt;&lt;property id=&quot;20307&quot; value=&quot;560&quot;/&gt;&lt;/object&gt;&lt;object type=&quot;3&quot; unique_id=&quot;178575&quot;&gt;&lt;property id=&quot;20148&quot; value=&quot;5&quot;/&gt;&lt;property id=&quot;20300&quot; value=&quot;Slide 23 - &amp;quot;Criteria for Passing &amp;quot;&quot;/&gt;&lt;property id=&quot;20307&quot; value=&quot;561&quot;/&gt;&lt;/object&gt;&lt;object type=&quot;3&quot; unique_id=&quot;178576&quot;&gt;&lt;property id=&quot;20148&quot; value=&quot;5&quot;/&gt;&lt;property id=&quot;20300&quot; value=&quot;Slide 24 - &amp;quot;Glossary of Terms &amp;quot;&quot;/&gt;&lt;property id=&quot;20307&quot; value=&quot;554&quot;/&gt;&lt;/object&gt;&lt;object type=&quot;3&quot; unique_id=&quot;178578&quot;&gt;&lt;property id=&quot;20148&quot; value=&quot;5&quot;/&gt;&lt;property id=&quot;20300&quot; value=&quot;Slide 25 - &amp;quot;QUESTIONS AND PRE-TEST&amp;quot;&quot;/&gt;&lt;property id=&quot;20307&quot; value=&quot;549&quot;/&gt;&lt;/object&gt;&lt;object type=&quot;3&quot; unique_id=&quot;178936&quot;&gt;&lt;property id=&quot;20148&quot; value=&quot;5&quot;/&gt;&lt;property id=&quot;20300&quot; value=&quot;Slide 1&quot;/&gt;&lt;property id=&quot;20307&quot; value=&quot;575&quot;/&gt;&lt;/object&gt;&lt;object type=&quot;3&quot; unique_id=&quot;178937&quot;&gt;&lt;property id=&quot;20148&quot; value=&quot;5&quot;/&gt;&lt;property id=&quot;20300&quot; value=&quot;Slide 3 - &amp;quot;Learning Objectives&amp;quot;&quot;/&gt;&lt;property id=&quot;20307&quot; value=&quot;584&quot;/&gt;&lt;/object&gt;&lt;object type=&quot;3&quot; unique_id=&quot;178938&quot;&gt;&lt;property id=&quot;20148&quot; value=&quot;5&quot;/&gt;&lt;property id=&quot;20300&quot; value=&quot;Slide 5 - &amp;quot;Participant Introductions &amp;quot;&quot;/&gt;&lt;property id=&quot;20307&quot; value=&quot;585&quot;/&gt;&lt;/object&gt;&lt;object type=&quot;3&quot; unique_id=&quot;178939&quot;&gt;&lt;property id=&quot;20148&quot; value=&quot;5&quot;/&gt;&lt;property id=&quot;20300&quot; value=&quot;Slide 6 - &amp;quot;Drug Recognition Expert (DRE) Certification Phases&amp;quot;&quot;/&gt;&lt;property id=&quot;20307&quot; value=&quot;576&quot;/&gt;&lt;/object&gt;&lt;object type=&quot;3&quot; unique_id=&quot;178940&quot;&gt;&lt;property id=&quot;20148&quot; value=&quot;5&quot;/&gt;&lt;property id=&quot;20300&quot; value=&quot;Slide 8&quot;/&gt;&lt;property id=&quot;20307&quot; value=&quot;583&quot;/&gt;&lt;/object&gt;&lt;object type=&quot;3&quot; unique_id=&quot;178941&quot;&gt;&lt;property id=&quot;20148&quot; value=&quot;5&quot;/&gt;&lt;property id=&quot;20300&quot; value=&quot;Slide 9 - &amp;quot;Incidence of  Drug-Impaired Driving&amp;quot;&quot;/&gt;&lt;property id=&quot;20307&quot; value=&quot;579&quot;/&gt;&lt;/object&gt;&lt;object type=&quot;3&quot; unique_id=&quot;178942&quot;&gt;&lt;property id=&quot;20148&quot; value=&quot;5&quot;/&gt;&lt;property id=&quot;20300&quot; value=&quot;Slide 15 - &amp;quot;DEC Program &amp;quot;&quot;/&gt;&lt;property id=&quot;20307&quot; value=&quot;580&quot;/&gt;&lt;/object&gt;&lt;object type=&quot;3&quot; unique_id=&quot;178943&quot;&gt;&lt;property id=&quot;20148&quot; value=&quot;5&quot;/&gt;&lt;property id=&quot;20300&quot; value=&quot;Slide 21 - &amp;quot;Course Activities &amp;quot;&quot;/&gt;&lt;property id=&quot;20307&quot; value=&quot;581&quot;/&gt;&lt;/object&gt;&lt;/object&gt;&lt;object type=&quot;4&quot; unique_id=&quot;14482&quot;&gt;&lt;object type=&quot;5&quot; unique_id=&quot;178546&quot;&gt;&lt;property id=&quot;20149&quot; value=&quot;Highway Safety Improvement Program&quot;/&gt;&lt;property id=&quot;20150&quot; value=&quot;Data Driven Solutions&quot;/&gt;&lt;property id=&quot;20159&quot; value=&quot;logo.png&quot;/&gt;&lt;/object&gt;&lt;/object&gt;&lt;object type=&quot;10&quot; unique_id=&quot;176290&quot;&gt;&lt;object type=&quot;11&quot; unique_id=&quot;176291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76308&quot;&gt;&lt;/object&gt;&lt;/object&gt;&lt;/object&gt;&lt;/database&gt;"/>
  <p:tag name="ARTICULATE_DESIGN_ID_3_DEFAULT DESIGN" val="RrY0lBzj"/>
  <p:tag name="SECTOMILLISECCONVERTED" val="1"/>
  <p:tag name="ARTICULATE_DESIGN_ID_DRE" val="9XyLxvjb"/>
  <p:tag name="ARTICULATE_PROJECT_OPEN" val="0"/>
  <p:tag name="ARTICULATE_SLIDE_COUNT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RE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000000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DR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E" id="{8CC4B0B3-5163-4679-B833-3280A1D51F42}" vid="{201E2C93-1949-41FB-9CC4-DE76C7BC56D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DCCF0BBFCB640886DBD6AA5C4DF7C" ma:contentTypeVersion="20" ma:contentTypeDescription="Create a new document." ma:contentTypeScope="" ma:versionID="c48114ac0c51b36d66285bf2f6f44c61">
  <xsd:schema xmlns:xsd="http://www.w3.org/2001/XMLSchema" xmlns:xs="http://www.w3.org/2001/XMLSchema" xmlns:p="http://schemas.microsoft.com/office/2006/metadata/properties" xmlns:ns1="http://schemas.microsoft.com/sharepoint/v3" xmlns:ns2="d1f51b4b-47f1-4e3b-a064-a1e52dfcf961" xmlns:ns3="bb67591a-a4e0-4be5-8606-6b03c887204c" targetNamespace="http://schemas.microsoft.com/office/2006/metadata/properties" ma:root="true" ma:fieldsID="5d29e4caccaf2cf77bae175b74f9e921" ns1:_="" ns2:_="" ns3:_="">
    <xsd:import namespace="http://schemas.microsoft.com/sharepoint/v3"/>
    <xsd:import namespace="d1f51b4b-47f1-4e3b-a064-a1e52dfcf961"/>
    <xsd:import namespace="bb67591a-a4e0-4be5-8606-6b03c88720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51b4b-47f1-4e3b-a064-a1e52dfcf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fb2d66a-8a76-45f0-bdd8-73588bd3e2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591a-a4e0-4be5-8606-6b03c88720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5b25a2b-8c2b-4d04-9457-f84f85fcc237}" ma:internalName="TaxCatchAll" ma:showField="CatchAllData" ma:web="bb67591a-a4e0-4be5-8606-6b03c88720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d1f51b4b-47f1-4e3b-a064-a1e52dfcf961">
      <Terms xmlns="http://schemas.microsoft.com/office/infopath/2007/PartnerControls"/>
    </lcf76f155ced4ddcb4097134ff3c332f>
    <_Flow_SignoffStatus xmlns="d1f51b4b-47f1-4e3b-a064-a1e52dfcf961" xsi:nil="true"/>
    <TaxCatchAll xmlns="bb67591a-a4e0-4be5-8606-6b03c887204c" xsi:nil="true"/>
  </documentManagement>
</p:properties>
</file>

<file path=customXml/itemProps1.xml><?xml version="1.0" encoding="utf-8"?>
<ds:datastoreItem xmlns:ds="http://schemas.openxmlformats.org/officeDocument/2006/customXml" ds:itemID="{64AE647F-2C1E-4E3D-A615-86218F546B35}"/>
</file>

<file path=customXml/itemProps2.xml><?xml version="1.0" encoding="utf-8"?>
<ds:datastoreItem xmlns:ds="http://schemas.openxmlformats.org/officeDocument/2006/customXml" ds:itemID="{2E07C189-3770-494C-BDB3-BD87F7D3D626}"/>
</file>

<file path=customXml/itemProps3.xml><?xml version="1.0" encoding="utf-8"?>
<ds:datastoreItem xmlns:ds="http://schemas.openxmlformats.org/officeDocument/2006/customXml" ds:itemID="{8A6686D2-3EAD-486A-B9CB-1193E3BB3766}"/>
</file>

<file path=docProps/app.xml><?xml version="1.0" encoding="utf-8"?>
<Properties xmlns="http://schemas.openxmlformats.org/officeDocument/2006/extended-properties" xmlns:vt="http://schemas.openxmlformats.org/officeDocument/2006/docPropsVTypes">
  <Template>nhi_wbt_module_template_v1_2007</Template>
  <TotalTime>41880</TotalTime>
  <Words>659</Words>
  <Application>Microsoft Office PowerPoint</Application>
  <PresentationFormat>On-screen Show (4:3)</PresentationFormat>
  <Paragraphs>199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Arial Narrow</vt:lpstr>
      <vt:lpstr>Calibri</vt:lpstr>
      <vt:lpstr>Trebuchet MS</vt:lpstr>
      <vt:lpstr>Wingdings 2</vt:lpstr>
      <vt:lpstr>DRE</vt:lpstr>
      <vt:lpstr>Session 7</vt:lpstr>
      <vt:lpstr>Learning Objectives</vt:lpstr>
      <vt:lpstr> Drug Influence Evaluation  Vital Signs  </vt:lpstr>
      <vt:lpstr>Definitions Concerning “Pulse” </vt:lpstr>
      <vt:lpstr>Radial Artery Pulse Point</vt:lpstr>
      <vt:lpstr>Brachial and Carotid Artery Pulse Points</vt:lpstr>
      <vt:lpstr>Proper Procedures of Measuring Pulse</vt:lpstr>
      <vt:lpstr>Pulse Rate Technical Terms </vt:lpstr>
      <vt:lpstr>Blood Pressure</vt:lpstr>
      <vt:lpstr>Sphygmomanometer </vt:lpstr>
      <vt:lpstr>The Basics of  Blood Pressure Measurement </vt:lpstr>
      <vt:lpstr>Korotkoff Sounds</vt:lpstr>
      <vt:lpstr>Proper Procedures of Blood Pressure Measurement</vt:lpstr>
      <vt:lpstr>Measurement of Temperature</vt:lpstr>
      <vt:lpstr>Demonstrations/Practice</vt:lpstr>
      <vt:lpstr>Questions?</vt:lpstr>
      <vt:lpstr>Test Your Knowledge</vt:lpstr>
      <vt:lpstr>Test Your Knowledge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rocky.wehling@dot.gov</dc:creator>
  <cp:lastModifiedBy>Ziegler, Amy (TSI)</cp:lastModifiedBy>
  <cp:revision>987</cp:revision>
  <cp:lastPrinted>2013-11-20T14:46:01Z</cp:lastPrinted>
  <dcterms:created xsi:type="dcterms:W3CDTF">2005-12-09T17:41:03Z</dcterms:created>
  <dcterms:modified xsi:type="dcterms:W3CDTF">2022-09-23T13:31:28Z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EDD9F51A-9A8A-4D41-9E98-1210D29BB359</vt:lpwstr>
  </property>
  <property fmtid="{D5CDD505-2E9C-101B-9397-08002B2CF9AE}" pid="3" name="ArticulatePath">
    <vt:lpwstr>DRE_PPT_01 January 2020</vt:lpwstr>
  </property>
  <property fmtid="{D5CDD505-2E9C-101B-9397-08002B2CF9AE}" pid="4" name="ContentTypeId">
    <vt:lpwstr>0x010100A31DCCF0BBFCB640886DBD6AA5C4DF7C</vt:lpwstr>
  </property>
</Properties>
</file>